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5" r:id="rId2"/>
    <p:sldId id="257" r:id="rId3"/>
    <p:sldId id="258" r:id="rId4"/>
    <p:sldId id="260" r:id="rId5"/>
    <p:sldId id="261" r:id="rId6"/>
    <p:sldId id="274"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2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26FED5-5F94-42F3-B74A-2000000DEC8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6FED5-5F94-42F3-B74A-2000000DEC8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6FED5-5F94-42F3-B74A-2000000DEC8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26FED5-5F94-42F3-B74A-2000000DEC8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E26FED5-5F94-42F3-B74A-2000000DEC81}" type="datetimeFigureOut">
              <a:rPr lang="en-US" smtClean="0"/>
              <a:t>6/24/2019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26FED5-5F94-42F3-B74A-2000000DEC81}"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53A2F-4083-44C2-8B8D-F2A00AD4B96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26FED5-5F94-42F3-B74A-2000000DEC81}" type="datetimeFigureOut">
              <a:rPr lang="en-US" smtClean="0"/>
              <a:t>6/24/2019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6FED5-5F94-42F3-B74A-2000000DEC81}" type="datetimeFigureOut">
              <a:rPr lang="en-US" smtClean="0"/>
              <a:t>6/24/2019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6FED5-5F94-42F3-B74A-2000000DEC81}" type="datetimeFigureOut">
              <a:rPr lang="en-US" smtClean="0"/>
              <a:t>6/24/2019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E26FED5-5F94-42F3-B74A-2000000DEC81}" type="datetimeFigureOut">
              <a:rPr lang="en-US" smtClean="0"/>
              <a:t>6/24/2019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6A53A2F-4083-44C2-8B8D-F2A00AD4B9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6FED5-5F94-42F3-B74A-2000000DEC81}" type="datetimeFigureOut">
              <a:rPr lang="en-US" smtClean="0"/>
              <a:t>6/24/2019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A53A2F-4083-44C2-8B8D-F2A00AD4B9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E26FED5-5F94-42F3-B74A-2000000DEC81}" type="datetimeFigureOut">
              <a:rPr lang="en-US" smtClean="0"/>
              <a:t>6/24/2019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6A53A2F-4083-44C2-8B8D-F2A00AD4B96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3318"/>
            <a:ext cx="76200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38200" y="528953"/>
            <a:ext cx="7620000" cy="1231106"/>
          </a:xfrm>
          <a:prstGeom prst="rect">
            <a:avLst/>
          </a:prstGeom>
          <a:noFill/>
        </p:spPr>
        <p:txBody>
          <a:bodyPr wrap="square" rtlCol="0">
            <a:spAutoFit/>
          </a:bodyPr>
          <a:lstStyle/>
          <a:p>
            <a:pPr algn="ctr"/>
            <a:r>
              <a:rPr lang="en-US" sz="2800" dirty="0" smtClean="0">
                <a:latin typeface="Algerian" panose="04020705040A02060702" pitchFamily="82" charset="0"/>
              </a:rPr>
              <a:t>COMMUNITY ACTIVITY CENTER REFERENDUM </a:t>
            </a:r>
          </a:p>
          <a:p>
            <a:pPr algn="ctr"/>
            <a:r>
              <a:rPr lang="en-US" sz="2800" dirty="0" smtClean="0">
                <a:latin typeface="Algerian" panose="04020705040A02060702" pitchFamily="82" charset="0"/>
              </a:rPr>
              <a:t>November 08, 2016</a:t>
            </a:r>
          </a:p>
          <a:p>
            <a:endParaRPr lang="en-US" dirty="0"/>
          </a:p>
        </p:txBody>
      </p:sp>
    </p:spTree>
    <p:extLst>
      <p:ext uri="{BB962C8B-B14F-4D97-AF65-F5344CB8AC3E}">
        <p14:creationId xmlns:p14="http://schemas.microsoft.com/office/powerpoint/2010/main" val="1607078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838200"/>
            <a:ext cx="6553200" cy="3970318"/>
          </a:xfrm>
          <a:prstGeom prst="rect">
            <a:avLst/>
          </a:prstGeom>
        </p:spPr>
        <p:txBody>
          <a:bodyPr wrap="square">
            <a:spAutoFit/>
          </a:bodyPr>
          <a:lstStyle/>
          <a:p>
            <a:pPr lvl="0"/>
            <a:r>
              <a:rPr lang="en-US" sz="2800" b="1" dirty="0">
                <a:latin typeface="Algerian" panose="04020705040A02060702" pitchFamily="82" charset="0"/>
              </a:rPr>
              <a:t>Senior center </a:t>
            </a:r>
            <a:r>
              <a:rPr lang="en-US" sz="2800" dirty="0">
                <a:latin typeface="Palatino Linotype" panose="02040502050505030304" pitchFamily="18" charset="0"/>
              </a:rPr>
              <a:t>inclusive of multi-purpose classrooms, a large, divisible and flexible multi-purpose room for such things as dining and various activities (also usable for community events such as weddings, movies, etc.), an arts and crafts room, library, wellness and medical screening rooms, a teaching kitchen and a billiards room.</a:t>
            </a:r>
          </a:p>
        </p:txBody>
      </p:sp>
    </p:spTree>
    <p:extLst>
      <p:ext uri="{BB962C8B-B14F-4D97-AF65-F5344CB8AC3E}">
        <p14:creationId xmlns:p14="http://schemas.microsoft.com/office/powerpoint/2010/main" val="3264637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19200"/>
            <a:ext cx="5486400" cy="2677656"/>
          </a:xfrm>
          <a:prstGeom prst="rect">
            <a:avLst/>
          </a:prstGeom>
          <a:effectLst>
            <a:glow rad="101600">
              <a:schemeClr val="accent2">
                <a:satMod val="175000"/>
                <a:alpha val="40000"/>
              </a:schemeClr>
            </a:glow>
          </a:effectLst>
        </p:spPr>
        <p:txBody>
          <a:bodyPr wrap="square">
            <a:spAutoFit/>
          </a:bodyPr>
          <a:lstStyle/>
          <a:p>
            <a:pPr lvl="0"/>
            <a:r>
              <a:rPr lang="en-US" sz="2800" b="1" dirty="0">
                <a:latin typeface="Algerian" panose="04020705040A02060702" pitchFamily="82" charset="0"/>
              </a:rPr>
              <a:t>Gym</a:t>
            </a:r>
            <a:r>
              <a:rPr lang="en-US" sz="2800" dirty="0">
                <a:latin typeface="Palatino Linotype" panose="02040502050505030304" pitchFamily="18" charset="0"/>
              </a:rPr>
              <a:t> with a multi-activity floor striped for multiple sports (basketball, volleyball, pickle ball, etc.) with roll-up vertical nets to subdivide the gym for concurrent use by multiple users.</a:t>
            </a:r>
          </a:p>
        </p:txBody>
      </p:sp>
    </p:spTree>
    <p:extLst>
      <p:ext uri="{BB962C8B-B14F-4D97-AF65-F5344CB8AC3E}">
        <p14:creationId xmlns:p14="http://schemas.microsoft.com/office/powerpoint/2010/main" val="16758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9195480"/>
              </p:ext>
            </p:extLst>
          </p:nvPr>
        </p:nvGraphicFramePr>
        <p:xfrm>
          <a:off x="679545" y="1153533"/>
          <a:ext cx="7848600" cy="2069386"/>
        </p:xfrm>
        <a:graphic>
          <a:graphicData uri="http://schemas.openxmlformats.org/drawingml/2006/table">
            <a:tbl>
              <a:tblPr firstRow="1" firstCol="1" bandRow="1">
                <a:tableStyleId>{5C22544A-7EE6-4342-B048-85BDC9FD1C3A}</a:tableStyleId>
              </a:tblPr>
              <a:tblGrid>
                <a:gridCol w="2057400"/>
                <a:gridCol w="1752600"/>
                <a:gridCol w="2250312"/>
                <a:gridCol w="1788288"/>
              </a:tblGrid>
              <a:tr h="1231598">
                <a:tc>
                  <a:txBody>
                    <a:bodyPr/>
                    <a:lstStyle/>
                    <a:p>
                      <a:pPr marL="0" marR="0" algn="ctr">
                        <a:lnSpc>
                          <a:spcPct val="115000"/>
                        </a:lnSpc>
                        <a:spcBef>
                          <a:spcPts val="0"/>
                        </a:spcBef>
                        <a:spcAft>
                          <a:spcPts val="0"/>
                        </a:spcAft>
                      </a:pPr>
                      <a:r>
                        <a:rPr lang="en-US" sz="2800" dirty="0" smtClean="0">
                          <a:effectLst/>
                        </a:rPr>
                        <a:t>Additional </a:t>
                      </a:r>
                      <a:r>
                        <a:rPr lang="en-US" sz="2800" dirty="0">
                          <a:effectLst/>
                        </a:rPr>
                        <a:t>Costs</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Additional Revenues</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Capital &amp; Maintenance Savings</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Net</a:t>
                      </a:r>
                    </a:p>
                    <a:p>
                      <a:pPr marL="0" marR="0" algn="ctr">
                        <a:lnSpc>
                          <a:spcPct val="115000"/>
                        </a:lnSpc>
                        <a:spcBef>
                          <a:spcPts val="0"/>
                        </a:spcBef>
                        <a:spcAft>
                          <a:spcPts val="0"/>
                        </a:spcAft>
                      </a:pPr>
                      <a:r>
                        <a:rPr lang="en-US" sz="2800">
                          <a:effectLst/>
                        </a:rPr>
                        <a:t> </a:t>
                      </a:r>
                      <a:endParaRPr lang="en-US" sz="2800">
                        <a:effectLst/>
                        <a:latin typeface="Calibri"/>
                        <a:ea typeface="Calibri"/>
                        <a:cs typeface="Times New Roman"/>
                      </a:endParaRPr>
                    </a:p>
                  </a:txBody>
                  <a:tcPr marL="68580" marR="68580" marT="0" marB="0"/>
                </a:tc>
              </a:tr>
              <a:tr h="597202">
                <a:tc>
                  <a:txBody>
                    <a:bodyPr/>
                    <a:lstStyle/>
                    <a:p>
                      <a:pPr marL="0" marR="0" algn="ctr">
                        <a:lnSpc>
                          <a:spcPct val="115000"/>
                        </a:lnSpc>
                        <a:spcBef>
                          <a:spcPts val="0"/>
                        </a:spcBef>
                        <a:spcAft>
                          <a:spcPts val="0"/>
                        </a:spcAft>
                      </a:pPr>
                      <a:r>
                        <a:rPr lang="en-US" sz="2800">
                          <a:effectLst/>
                        </a:rPr>
                        <a:t>($148,600)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$100,000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$75,000</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$26,400</a:t>
                      </a:r>
                      <a:endParaRPr lang="en-US" sz="2800" dirty="0">
                        <a:effectLst/>
                        <a:latin typeface="Calibri"/>
                        <a:ea typeface="Calibri"/>
                        <a:cs typeface="Times New Roman"/>
                      </a:endParaRPr>
                    </a:p>
                  </a:txBody>
                  <a:tcPr marL="68580" marR="68580" marT="0" marB="0"/>
                </a:tc>
              </a:tr>
            </a:tbl>
          </a:graphicData>
        </a:graphic>
      </p:graphicFrame>
      <p:sp>
        <p:nvSpPr>
          <p:cNvPr id="3" name="TextBox 2"/>
          <p:cNvSpPr txBox="1"/>
          <p:nvPr/>
        </p:nvSpPr>
        <p:spPr>
          <a:xfrm>
            <a:off x="1371600" y="3811917"/>
            <a:ext cx="6400800" cy="954107"/>
          </a:xfrm>
          <a:prstGeom prst="rect">
            <a:avLst/>
          </a:prstGeom>
          <a:noFill/>
        </p:spPr>
        <p:txBody>
          <a:bodyPr wrap="square" rtlCol="0">
            <a:spAutoFit/>
          </a:bodyPr>
          <a:lstStyle/>
          <a:p>
            <a:r>
              <a:rPr lang="en-US" sz="2800" dirty="0" smtClean="0">
                <a:latin typeface="Palatino Linotype" panose="02040502050505030304" pitchFamily="18" charset="0"/>
              </a:rPr>
              <a:t>Note: Solar could net future annual savings of $100,000 to town.</a:t>
            </a:r>
            <a:endParaRPr lang="en-US" sz="2800" dirty="0">
              <a:latin typeface="Palatino Linotype" panose="02040502050505030304" pitchFamily="18" charset="0"/>
            </a:endParaRPr>
          </a:p>
        </p:txBody>
      </p:sp>
      <p:sp>
        <p:nvSpPr>
          <p:cNvPr id="4" name="TextBox 3"/>
          <p:cNvSpPr txBox="1"/>
          <p:nvPr/>
        </p:nvSpPr>
        <p:spPr>
          <a:xfrm>
            <a:off x="800100" y="493376"/>
            <a:ext cx="7696200" cy="523220"/>
          </a:xfrm>
          <a:prstGeom prst="rect">
            <a:avLst/>
          </a:prstGeom>
          <a:noFill/>
        </p:spPr>
        <p:txBody>
          <a:bodyPr wrap="square" rtlCol="0">
            <a:spAutoFit/>
          </a:bodyPr>
          <a:lstStyle/>
          <a:p>
            <a:r>
              <a:rPr lang="en-US" sz="2800" dirty="0" smtClean="0">
                <a:latin typeface="Algerian" panose="04020705040A02060702" pitchFamily="82" charset="0"/>
              </a:rPr>
              <a:t>ANNUALIZED OPERATIONS &amp; MANAGEMENT</a:t>
            </a:r>
            <a:endParaRPr lang="en-US" sz="2800" dirty="0">
              <a:latin typeface="Algerian" panose="04020705040A02060702" pitchFamily="82" charset="0"/>
            </a:endParaRPr>
          </a:p>
        </p:txBody>
      </p:sp>
    </p:spTree>
    <p:extLst>
      <p:ext uri="{BB962C8B-B14F-4D97-AF65-F5344CB8AC3E}">
        <p14:creationId xmlns:p14="http://schemas.microsoft.com/office/powerpoint/2010/main" val="2505316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849" y="1600200"/>
            <a:ext cx="6705600" cy="3108543"/>
          </a:xfrm>
          <a:prstGeom prst="rect">
            <a:avLst/>
          </a:prstGeom>
        </p:spPr>
        <p:txBody>
          <a:bodyPr wrap="square">
            <a:spAutoFit/>
          </a:bodyPr>
          <a:lstStyle/>
          <a:p>
            <a:pPr marL="457200" indent="-457200">
              <a:buFont typeface="Wingdings" pitchFamily="2" charset="2"/>
              <a:buChar char="ü"/>
            </a:pPr>
            <a:r>
              <a:rPr lang="en-US" sz="2800" dirty="0" smtClean="0">
                <a:latin typeface="Palatino Linotype" panose="02040502050505030304" pitchFamily="18" charset="0"/>
              </a:rPr>
              <a:t>Capital </a:t>
            </a:r>
            <a:r>
              <a:rPr lang="en-US" sz="2800" dirty="0">
                <a:latin typeface="Palatino Linotype" panose="02040502050505030304" pitchFamily="18" charset="0"/>
              </a:rPr>
              <a:t>campaign goal of $1,500,000 to </a:t>
            </a:r>
            <a:r>
              <a:rPr lang="en-US" sz="2800" dirty="0" smtClean="0">
                <a:latin typeface="Palatino Linotype" panose="02040502050505030304" pitchFamily="18" charset="0"/>
              </a:rPr>
              <a:t>        $2,000,000.</a:t>
            </a:r>
          </a:p>
          <a:p>
            <a:endParaRPr lang="en-US" sz="2800" dirty="0" smtClean="0">
              <a:latin typeface="Palatino Linotype" panose="02040502050505030304" pitchFamily="18" charset="0"/>
            </a:endParaRPr>
          </a:p>
          <a:p>
            <a:endParaRPr lang="en-US" sz="2800" dirty="0">
              <a:latin typeface="Palatino Linotype" panose="02040502050505030304" pitchFamily="18" charset="0"/>
            </a:endParaRPr>
          </a:p>
          <a:p>
            <a:pPr marL="457200" indent="-457200">
              <a:buFont typeface="Wingdings" pitchFamily="2" charset="2"/>
              <a:buChar char="ü"/>
            </a:pPr>
            <a:r>
              <a:rPr lang="en-US" sz="2800" dirty="0" smtClean="0">
                <a:latin typeface="Palatino Linotype" panose="02040502050505030304" pitchFamily="18" charset="0"/>
              </a:rPr>
              <a:t>Sale </a:t>
            </a:r>
            <a:r>
              <a:rPr lang="en-US" sz="2800" dirty="0">
                <a:latin typeface="Palatino Linotype" panose="02040502050505030304" pitchFamily="18" charset="0"/>
              </a:rPr>
              <a:t>of the Town’s current Senior Center </a:t>
            </a:r>
            <a:r>
              <a:rPr lang="en-US" sz="2800" dirty="0" smtClean="0">
                <a:latin typeface="Palatino Linotype" panose="02040502050505030304" pitchFamily="18" charset="0"/>
              </a:rPr>
              <a:t>    would </a:t>
            </a:r>
            <a:r>
              <a:rPr lang="en-US" sz="2800" dirty="0">
                <a:latin typeface="Palatino Linotype" panose="02040502050505030304" pitchFamily="18" charset="0"/>
              </a:rPr>
              <a:t>produce between $</a:t>
            </a:r>
            <a:r>
              <a:rPr lang="en-US" sz="2800" dirty="0" smtClean="0">
                <a:latin typeface="Palatino Linotype" panose="02040502050505030304" pitchFamily="18" charset="0"/>
              </a:rPr>
              <a:t>500,000-$600,000.</a:t>
            </a:r>
          </a:p>
        </p:txBody>
      </p:sp>
      <p:sp>
        <p:nvSpPr>
          <p:cNvPr id="3" name="TextBox 2"/>
          <p:cNvSpPr txBox="1"/>
          <p:nvPr/>
        </p:nvSpPr>
        <p:spPr>
          <a:xfrm>
            <a:off x="3581400" y="762000"/>
            <a:ext cx="1676400" cy="523220"/>
          </a:xfrm>
          <a:prstGeom prst="rect">
            <a:avLst/>
          </a:prstGeom>
          <a:noFill/>
        </p:spPr>
        <p:txBody>
          <a:bodyPr wrap="square" rtlCol="0">
            <a:spAutoFit/>
          </a:bodyPr>
          <a:lstStyle/>
          <a:p>
            <a:r>
              <a:rPr lang="en-US" sz="2800" dirty="0" smtClean="0">
                <a:latin typeface="Algerian" panose="04020705040A02060702" pitchFamily="82" charset="0"/>
              </a:rPr>
              <a:t>FUNDING</a:t>
            </a:r>
            <a:endParaRPr lang="en-US" sz="2800" dirty="0">
              <a:latin typeface="Algerian" panose="04020705040A02060702" pitchFamily="82" charset="0"/>
            </a:endParaRPr>
          </a:p>
        </p:txBody>
      </p:sp>
    </p:spTree>
    <p:extLst>
      <p:ext uri="{BB962C8B-B14F-4D97-AF65-F5344CB8AC3E}">
        <p14:creationId xmlns:p14="http://schemas.microsoft.com/office/powerpoint/2010/main" val="138190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524000"/>
            <a:ext cx="7010400" cy="2677656"/>
          </a:xfrm>
          <a:prstGeom prst="rect">
            <a:avLst/>
          </a:prstGeom>
        </p:spPr>
        <p:txBody>
          <a:bodyPr wrap="square">
            <a:spAutoFit/>
          </a:bodyPr>
          <a:lstStyle/>
          <a:p>
            <a:pPr marL="457200" indent="-457200">
              <a:buFont typeface="Wingdings" pitchFamily="2" charset="2"/>
              <a:buChar char="ü"/>
            </a:pPr>
            <a:r>
              <a:rPr lang="en-US" sz="2800" dirty="0" smtClean="0">
                <a:latin typeface="Palatino Linotype" panose="02040502050505030304" pitchFamily="18" charset="0"/>
              </a:rPr>
              <a:t>Anticipated </a:t>
            </a:r>
            <a:r>
              <a:rPr lang="en-US" sz="2800" dirty="0">
                <a:latin typeface="Palatino Linotype" panose="02040502050505030304" pitchFamily="18" charset="0"/>
              </a:rPr>
              <a:t>$14,000,000 project </a:t>
            </a:r>
            <a:r>
              <a:rPr lang="en-US" sz="2800" dirty="0" smtClean="0">
                <a:latin typeface="Palatino Linotype" panose="02040502050505030304" pitchFamily="18" charset="0"/>
              </a:rPr>
              <a:t>build. </a:t>
            </a:r>
          </a:p>
          <a:p>
            <a:endParaRPr lang="en-US" sz="2800" dirty="0" smtClean="0">
              <a:latin typeface="Palatino Linotype" panose="02040502050505030304" pitchFamily="18" charset="0"/>
            </a:endParaRPr>
          </a:p>
          <a:p>
            <a:pPr marL="457200" indent="-457200">
              <a:buFont typeface="Wingdings" pitchFamily="2" charset="2"/>
              <a:buChar char="ü"/>
            </a:pPr>
            <a:r>
              <a:rPr lang="en-US" sz="2800" dirty="0" smtClean="0">
                <a:latin typeface="Palatino Linotype" panose="02040502050505030304" pitchFamily="18" charset="0"/>
              </a:rPr>
              <a:t>Current interest rate = 2.115%.</a:t>
            </a:r>
          </a:p>
          <a:p>
            <a:endParaRPr lang="en-US" sz="2800" dirty="0" smtClean="0">
              <a:latin typeface="Palatino Linotype" panose="02040502050505030304" pitchFamily="18" charset="0"/>
            </a:endParaRPr>
          </a:p>
          <a:p>
            <a:r>
              <a:rPr lang="en-US" sz="2800" dirty="0" smtClean="0">
                <a:latin typeface="Palatino Linotype" panose="02040502050505030304" pitchFamily="18" charset="0"/>
                <a:sym typeface="Wingdings"/>
              </a:rPr>
              <a:t> </a:t>
            </a:r>
            <a:r>
              <a:rPr lang="en-US" sz="2800" dirty="0" smtClean="0">
                <a:latin typeface="Palatino Linotype" panose="02040502050505030304" pitchFamily="18" charset="0"/>
              </a:rPr>
              <a:t>Median </a:t>
            </a:r>
            <a:r>
              <a:rPr lang="en-US" sz="2800" dirty="0">
                <a:latin typeface="Palatino Linotype" panose="02040502050505030304" pitchFamily="18" charset="0"/>
              </a:rPr>
              <a:t>valued home =</a:t>
            </a:r>
            <a:r>
              <a:rPr lang="en-US" sz="2800" dirty="0" smtClean="0">
                <a:latin typeface="Palatino Linotype" panose="02040502050505030304" pitchFamily="18" charset="0"/>
              </a:rPr>
              <a:t> $220,500  full / </a:t>
            </a:r>
          </a:p>
          <a:p>
            <a:r>
              <a:rPr lang="en-US" sz="2800" dirty="0">
                <a:latin typeface="Palatino Linotype" panose="02040502050505030304" pitchFamily="18" charset="0"/>
              </a:rPr>
              <a:t> </a:t>
            </a:r>
            <a:r>
              <a:rPr lang="en-US" sz="2800" dirty="0" smtClean="0">
                <a:latin typeface="Palatino Linotype" panose="02040502050505030304" pitchFamily="18" charset="0"/>
              </a:rPr>
              <a:t>   $121, 275 assessed</a:t>
            </a:r>
          </a:p>
        </p:txBody>
      </p:sp>
      <p:sp>
        <p:nvSpPr>
          <p:cNvPr id="3" name="TextBox 2"/>
          <p:cNvSpPr txBox="1"/>
          <p:nvPr/>
        </p:nvSpPr>
        <p:spPr>
          <a:xfrm>
            <a:off x="3429000" y="609600"/>
            <a:ext cx="1676400" cy="523220"/>
          </a:xfrm>
          <a:prstGeom prst="rect">
            <a:avLst/>
          </a:prstGeom>
          <a:noFill/>
        </p:spPr>
        <p:txBody>
          <a:bodyPr wrap="square" rtlCol="0">
            <a:spAutoFit/>
          </a:bodyPr>
          <a:lstStyle/>
          <a:p>
            <a:r>
              <a:rPr lang="en-US" sz="2800" dirty="0" smtClean="0">
                <a:latin typeface="Algerian" panose="04020705040A02060702" pitchFamily="82" charset="0"/>
              </a:rPr>
              <a:t>BONDING</a:t>
            </a:r>
            <a:endParaRPr lang="en-US" sz="2800" dirty="0">
              <a:latin typeface="Algerian" panose="04020705040A02060702" pitchFamily="82" charset="0"/>
            </a:endParaRPr>
          </a:p>
        </p:txBody>
      </p:sp>
    </p:spTree>
    <p:extLst>
      <p:ext uri="{BB962C8B-B14F-4D97-AF65-F5344CB8AC3E}">
        <p14:creationId xmlns:p14="http://schemas.microsoft.com/office/powerpoint/2010/main" val="1432526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0127202"/>
              </p:ext>
            </p:extLst>
          </p:nvPr>
        </p:nvGraphicFramePr>
        <p:xfrm>
          <a:off x="609600" y="1066800"/>
          <a:ext cx="7924800" cy="3505200"/>
        </p:xfrm>
        <a:graphic>
          <a:graphicData uri="http://schemas.openxmlformats.org/drawingml/2006/table">
            <a:tbl>
              <a:tblPr firstRow="1" firstCol="1" bandRow="1">
                <a:tableStyleId>{5C22544A-7EE6-4342-B048-85BDC9FD1C3A}</a:tableStyleId>
              </a:tblPr>
              <a:tblGrid>
                <a:gridCol w="2286000"/>
                <a:gridCol w="1828800"/>
                <a:gridCol w="1981200"/>
                <a:gridCol w="1828800"/>
              </a:tblGrid>
              <a:tr h="1427955">
                <a:tc>
                  <a:txBody>
                    <a:bodyPr/>
                    <a:lstStyle/>
                    <a:p>
                      <a:pPr marL="0" marR="0" algn="ctr">
                        <a:lnSpc>
                          <a:spcPct val="115000"/>
                        </a:lnSpc>
                        <a:spcBef>
                          <a:spcPts val="0"/>
                        </a:spcBef>
                        <a:spcAft>
                          <a:spcPts val="0"/>
                        </a:spcAft>
                      </a:pPr>
                      <a:r>
                        <a:rPr lang="en-US" sz="2800" dirty="0">
                          <a:effectLst/>
                        </a:rPr>
                        <a:t>Annual – Full Valuation</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$220,500 </a:t>
                      </a:r>
                      <a:r>
                        <a:rPr lang="en-US" sz="2800" dirty="0" smtClean="0">
                          <a:effectLst/>
                        </a:rPr>
                        <a:t>@ 2.115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$220,500 </a:t>
                      </a:r>
                      <a:r>
                        <a:rPr lang="en-US" sz="2800" dirty="0" smtClean="0">
                          <a:effectLst/>
                        </a:rPr>
                        <a:t>@ 2.75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$220,500 @ 3.75%</a:t>
                      </a:r>
                      <a:endParaRPr lang="en-US" sz="2800">
                        <a:effectLst/>
                        <a:latin typeface="Calibri"/>
                        <a:ea typeface="Calibri"/>
                        <a:cs typeface="Times New Roman"/>
                      </a:endParaRPr>
                    </a:p>
                  </a:txBody>
                  <a:tcPr marL="68580" marR="68580" marT="0" marB="0"/>
                </a:tc>
              </a:tr>
              <a:tr h="692415">
                <a:tc>
                  <a:txBody>
                    <a:bodyPr/>
                    <a:lstStyle/>
                    <a:p>
                      <a:pPr marL="0" marR="0" algn="ctr">
                        <a:lnSpc>
                          <a:spcPct val="115000"/>
                        </a:lnSpc>
                        <a:spcBef>
                          <a:spcPts val="0"/>
                        </a:spcBef>
                        <a:spcAft>
                          <a:spcPts val="0"/>
                        </a:spcAft>
                      </a:pPr>
                      <a:r>
                        <a:rPr lang="en-US" sz="2800">
                          <a:effectLst/>
                        </a:rPr>
                        <a:t>$12,000,000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$42.19</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$45.93</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$52.17</a:t>
                      </a:r>
                      <a:endParaRPr lang="en-US" sz="2800" dirty="0">
                        <a:effectLst/>
                        <a:latin typeface="Calibri"/>
                        <a:ea typeface="Calibri"/>
                        <a:cs typeface="Times New Roman"/>
                      </a:endParaRPr>
                    </a:p>
                  </a:txBody>
                  <a:tcPr marL="68580" marR="68580" marT="0" marB="0"/>
                </a:tc>
              </a:tr>
              <a:tr h="692415">
                <a:tc>
                  <a:txBody>
                    <a:bodyPr/>
                    <a:lstStyle/>
                    <a:p>
                      <a:pPr marL="0" marR="0" algn="ctr">
                        <a:lnSpc>
                          <a:spcPct val="115000"/>
                        </a:lnSpc>
                        <a:spcBef>
                          <a:spcPts val="0"/>
                        </a:spcBef>
                        <a:spcAft>
                          <a:spcPts val="0"/>
                        </a:spcAft>
                      </a:pPr>
                      <a:r>
                        <a:rPr lang="en-US" sz="2800">
                          <a:effectLst/>
                        </a:rPr>
                        <a:t>$14,000,000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$49.22</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$53.59</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$60.86</a:t>
                      </a:r>
                      <a:endParaRPr lang="en-US" sz="2800">
                        <a:effectLst/>
                        <a:latin typeface="Calibri"/>
                        <a:ea typeface="Calibri"/>
                        <a:cs typeface="Times New Roman"/>
                      </a:endParaRPr>
                    </a:p>
                  </a:txBody>
                  <a:tcPr marL="68580" marR="68580" marT="0" marB="0"/>
                </a:tc>
              </a:tr>
              <a:tr h="692415">
                <a:tc>
                  <a:txBody>
                    <a:bodyPr/>
                    <a:lstStyle/>
                    <a:p>
                      <a:pPr marL="0" marR="0" algn="ctr">
                        <a:lnSpc>
                          <a:spcPct val="115000"/>
                        </a:lnSpc>
                        <a:spcBef>
                          <a:spcPts val="0"/>
                        </a:spcBef>
                        <a:spcAft>
                          <a:spcPts val="0"/>
                        </a:spcAft>
                      </a:pPr>
                      <a:r>
                        <a:rPr lang="en-US" sz="2800">
                          <a:effectLst/>
                        </a:rPr>
                        <a:t>$16,000,000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$56.25</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$61.24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$69.56</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22460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95886406"/>
              </p:ext>
            </p:extLst>
          </p:nvPr>
        </p:nvGraphicFramePr>
        <p:xfrm>
          <a:off x="609600" y="838200"/>
          <a:ext cx="8001001" cy="3810000"/>
        </p:xfrm>
        <a:graphic>
          <a:graphicData uri="http://schemas.openxmlformats.org/drawingml/2006/table">
            <a:tbl>
              <a:tblPr firstRow="1" firstCol="1" bandRow="1">
                <a:tableStyleId>{5C22544A-7EE6-4342-B048-85BDC9FD1C3A}</a:tableStyleId>
              </a:tblPr>
              <a:tblGrid>
                <a:gridCol w="2553511"/>
                <a:gridCol w="1957692"/>
                <a:gridCol w="1787457"/>
                <a:gridCol w="1702341"/>
              </a:tblGrid>
              <a:tr h="1552125">
                <a:tc>
                  <a:txBody>
                    <a:bodyPr/>
                    <a:lstStyle/>
                    <a:p>
                      <a:pPr marL="0" marR="0" algn="ctr">
                        <a:lnSpc>
                          <a:spcPct val="115000"/>
                        </a:lnSpc>
                        <a:spcBef>
                          <a:spcPts val="0"/>
                        </a:spcBef>
                        <a:spcAft>
                          <a:spcPts val="0"/>
                        </a:spcAft>
                      </a:pPr>
                      <a:r>
                        <a:rPr lang="en-US" sz="2800" dirty="0">
                          <a:effectLst/>
                        </a:rPr>
                        <a:t>Month – Full Valuation</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$220,500 </a:t>
                      </a:r>
                      <a:r>
                        <a:rPr lang="en-US" sz="2800" dirty="0" smtClean="0">
                          <a:effectLst/>
                        </a:rPr>
                        <a:t>@ 2.115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$220,500 </a:t>
                      </a:r>
                      <a:r>
                        <a:rPr lang="en-US" sz="2800" dirty="0" smtClean="0">
                          <a:effectLst/>
                        </a:rPr>
                        <a:t>@ 2.75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$220,500 @ 3.75%</a:t>
                      </a:r>
                      <a:endParaRPr lang="en-US" sz="2800" dirty="0">
                        <a:effectLst/>
                        <a:latin typeface="Calibri"/>
                        <a:ea typeface="Calibri"/>
                        <a:cs typeface="Times New Roman"/>
                      </a:endParaRPr>
                    </a:p>
                  </a:txBody>
                  <a:tcPr marL="68580" marR="68580" marT="0" marB="0"/>
                </a:tc>
              </a:tr>
              <a:tr h="752625">
                <a:tc>
                  <a:txBody>
                    <a:bodyPr/>
                    <a:lstStyle/>
                    <a:p>
                      <a:pPr marL="0" marR="0" algn="ctr">
                        <a:lnSpc>
                          <a:spcPct val="115000"/>
                        </a:lnSpc>
                        <a:spcBef>
                          <a:spcPts val="0"/>
                        </a:spcBef>
                        <a:spcAft>
                          <a:spcPts val="0"/>
                        </a:spcAft>
                      </a:pPr>
                      <a:r>
                        <a:rPr lang="en-US" sz="2800">
                          <a:effectLst/>
                        </a:rPr>
                        <a:t>$12,000,000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$3.52</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$3.83</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$4.35</a:t>
                      </a:r>
                      <a:endParaRPr lang="en-US" sz="2800">
                        <a:effectLst/>
                        <a:latin typeface="Calibri"/>
                        <a:ea typeface="Calibri"/>
                        <a:cs typeface="Times New Roman"/>
                      </a:endParaRPr>
                    </a:p>
                  </a:txBody>
                  <a:tcPr marL="68580" marR="68580" marT="0" marB="0"/>
                </a:tc>
              </a:tr>
              <a:tr h="752625">
                <a:tc>
                  <a:txBody>
                    <a:bodyPr/>
                    <a:lstStyle/>
                    <a:p>
                      <a:pPr marL="0" marR="0" algn="ctr">
                        <a:lnSpc>
                          <a:spcPct val="115000"/>
                        </a:lnSpc>
                        <a:spcBef>
                          <a:spcPts val="0"/>
                        </a:spcBef>
                        <a:spcAft>
                          <a:spcPts val="0"/>
                        </a:spcAft>
                      </a:pPr>
                      <a:r>
                        <a:rPr lang="en-US" sz="2800">
                          <a:effectLst/>
                        </a:rPr>
                        <a:t>$14,000,000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$4.10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$4.47</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$5.07</a:t>
                      </a:r>
                      <a:endParaRPr lang="en-US" sz="2800">
                        <a:effectLst/>
                        <a:latin typeface="Calibri"/>
                        <a:ea typeface="Calibri"/>
                        <a:cs typeface="Times New Roman"/>
                      </a:endParaRPr>
                    </a:p>
                  </a:txBody>
                  <a:tcPr marL="68580" marR="68580" marT="0" marB="0"/>
                </a:tc>
              </a:tr>
              <a:tr h="752625">
                <a:tc>
                  <a:txBody>
                    <a:bodyPr/>
                    <a:lstStyle/>
                    <a:p>
                      <a:pPr marL="0" marR="0" algn="ctr">
                        <a:lnSpc>
                          <a:spcPct val="115000"/>
                        </a:lnSpc>
                        <a:spcBef>
                          <a:spcPts val="0"/>
                        </a:spcBef>
                        <a:spcAft>
                          <a:spcPts val="0"/>
                        </a:spcAft>
                      </a:pPr>
                      <a:r>
                        <a:rPr lang="en-US" sz="2800">
                          <a:effectLst/>
                        </a:rPr>
                        <a:t>$16,000,000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$4.69</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$5.10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$5.80</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4246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5903840"/>
              </p:ext>
            </p:extLst>
          </p:nvPr>
        </p:nvGraphicFramePr>
        <p:xfrm>
          <a:off x="457200" y="381000"/>
          <a:ext cx="8077201" cy="4343401"/>
        </p:xfrm>
        <a:graphic>
          <a:graphicData uri="http://schemas.openxmlformats.org/drawingml/2006/table">
            <a:tbl>
              <a:tblPr firstRow="1" firstCol="1" bandRow="1">
                <a:tableStyleId>{5C22544A-7EE6-4342-B048-85BDC9FD1C3A}</a:tableStyleId>
              </a:tblPr>
              <a:tblGrid>
                <a:gridCol w="2225352"/>
                <a:gridCol w="1946389"/>
                <a:gridCol w="1952730"/>
                <a:gridCol w="1952730"/>
              </a:tblGrid>
              <a:tr h="1769422">
                <a:tc>
                  <a:txBody>
                    <a:bodyPr/>
                    <a:lstStyle/>
                    <a:p>
                      <a:pPr marL="0" marR="0" algn="ctr">
                        <a:lnSpc>
                          <a:spcPct val="115000"/>
                        </a:lnSpc>
                        <a:spcBef>
                          <a:spcPts val="0"/>
                        </a:spcBef>
                        <a:spcAft>
                          <a:spcPts val="0"/>
                        </a:spcAft>
                      </a:pPr>
                      <a:r>
                        <a:rPr lang="en-US" sz="2800" dirty="0">
                          <a:effectLst/>
                        </a:rPr>
                        <a:t>Annual – </a:t>
                      </a:r>
                      <a:r>
                        <a:rPr lang="en-US" sz="2800" i="1" u="sng" dirty="0">
                          <a:effectLst/>
                        </a:rPr>
                        <a:t>Assessed</a:t>
                      </a:r>
                      <a:r>
                        <a:rPr lang="en-US" sz="2800" dirty="0">
                          <a:effectLst/>
                        </a:rPr>
                        <a:t> Valuation</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Per $1000 </a:t>
                      </a:r>
                      <a:r>
                        <a:rPr lang="en-US" sz="2800" dirty="0" smtClean="0">
                          <a:effectLst/>
                        </a:rPr>
                        <a:t>@ 2.115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Per $1000 </a:t>
                      </a:r>
                      <a:r>
                        <a:rPr lang="en-US" sz="2800" dirty="0" smtClean="0">
                          <a:effectLst/>
                        </a:rPr>
                        <a:t>@ 2.75</a:t>
                      </a:r>
                      <a:r>
                        <a:rPr lang="en-US" sz="2800" dirty="0">
                          <a:effectLst/>
                        </a:rPr>
                        <a:t>%</a:t>
                      </a:r>
                      <a:endParaRPr lang="en-US" sz="2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Per $1000 @ 3.75%</a:t>
                      </a:r>
                      <a:endParaRPr lang="en-US" sz="2800">
                        <a:effectLst/>
                        <a:latin typeface="Calibri"/>
                        <a:ea typeface="Calibri"/>
                        <a:cs typeface="Times New Roman"/>
                      </a:endParaRPr>
                    </a:p>
                  </a:txBody>
                  <a:tcPr marL="68580" marR="68580" marT="0" marB="0"/>
                </a:tc>
              </a:tr>
              <a:tr h="857993">
                <a:tc>
                  <a:txBody>
                    <a:bodyPr/>
                    <a:lstStyle/>
                    <a:p>
                      <a:pPr marL="0" marR="0" algn="ctr">
                        <a:lnSpc>
                          <a:spcPct val="115000"/>
                        </a:lnSpc>
                        <a:spcBef>
                          <a:spcPts val="0"/>
                        </a:spcBef>
                        <a:spcAft>
                          <a:spcPts val="0"/>
                        </a:spcAft>
                      </a:pPr>
                      <a:r>
                        <a:rPr lang="en-US" sz="2800">
                          <a:effectLst/>
                        </a:rPr>
                        <a:t>$12,000,000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.00035</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.00038</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.00043</a:t>
                      </a:r>
                      <a:endParaRPr lang="en-US" sz="2800">
                        <a:effectLst/>
                        <a:latin typeface="Calibri"/>
                        <a:ea typeface="Calibri"/>
                        <a:cs typeface="Times New Roman"/>
                      </a:endParaRPr>
                    </a:p>
                  </a:txBody>
                  <a:tcPr marL="68580" marR="68580" marT="0" marB="0"/>
                </a:tc>
              </a:tr>
              <a:tr h="857993">
                <a:tc>
                  <a:txBody>
                    <a:bodyPr/>
                    <a:lstStyle/>
                    <a:p>
                      <a:pPr marL="0" marR="0" algn="ctr">
                        <a:lnSpc>
                          <a:spcPct val="115000"/>
                        </a:lnSpc>
                        <a:spcBef>
                          <a:spcPts val="0"/>
                        </a:spcBef>
                        <a:spcAft>
                          <a:spcPts val="0"/>
                        </a:spcAft>
                      </a:pPr>
                      <a:r>
                        <a:rPr lang="en-US" sz="2800">
                          <a:effectLst/>
                        </a:rPr>
                        <a:t>$14,000,000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.00041</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.00044</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.00050</a:t>
                      </a:r>
                      <a:endParaRPr lang="en-US" sz="2800">
                        <a:effectLst/>
                        <a:latin typeface="Calibri"/>
                        <a:ea typeface="Calibri"/>
                        <a:cs typeface="Times New Roman"/>
                      </a:endParaRPr>
                    </a:p>
                  </a:txBody>
                  <a:tcPr marL="68580" marR="68580" marT="0" marB="0"/>
                </a:tc>
              </a:tr>
              <a:tr h="857993">
                <a:tc>
                  <a:txBody>
                    <a:bodyPr/>
                    <a:lstStyle/>
                    <a:p>
                      <a:pPr marL="0" marR="0" algn="ctr">
                        <a:lnSpc>
                          <a:spcPct val="115000"/>
                        </a:lnSpc>
                        <a:spcBef>
                          <a:spcPts val="0"/>
                        </a:spcBef>
                        <a:spcAft>
                          <a:spcPts val="0"/>
                        </a:spcAft>
                      </a:pPr>
                      <a:r>
                        <a:rPr lang="en-US" sz="2800">
                          <a:effectLst/>
                        </a:rPr>
                        <a:t>$16,000,000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.00046</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a:effectLst/>
                        </a:rPr>
                        <a:t>X .00050</a:t>
                      </a:r>
                      <a:endParaRPr lang="en-US" sz="28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dirty="0">
                          <a:effectLst/>
                        </a:rPr>
                        <a:t>X .00057</a:t>
                      </a:r>
                      <a:endParaRPr lang="en-US" sz="2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591115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Sherry\AppData\Local\Microsoft\Windows\Temporary Internet Files\Content.IE5\R0S3YOXT\question_man_lookback_shado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160" y="457200"/>
            <a:ext cx="4297680" cy="42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157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MSherry\AppData\Local\Microsoft\Windows\Temporary Internet Files\Content.IE5\S70G1L9F\vote_clip_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741" y="990600"/>
            <a:ext cx="4343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50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8014" y="1447800"/>
            <a:ext cx="6400800" cy="2246769"/>
          </a:xfrm>
          <a:prstGeom prst="rect">
            <a:avLst/>
          </a:prstGeom>
        </p:spPr>
        <p:txBody>
          <a:bodyPr wrap="square">
            <a:spAutoFit/>
          </a:bodyPr>
          <a:lstStyle/>
          <a:p>
            <a:r>
              <a:rPr lang="en-US" sz="2800" b="1" dirty="0" smtClean="0">
                <a:latin typeface="Palatino Linotype" panose="02040502050505030304" pitchFamily="18" charset="0"/>
              </a:rPr>
              <a:t>CONTEXT</a:t>
            </a:r>
            <a:r>
              <a:rPr lang="en-US" sz="2800" dirty="0" smtClean="0">
                <a:latin typeface="Palatino Linotype" panose="02040502050505030304" pitchFamily="18" charset="0"/>
              </a:rPr>
              <a:t>. The </a:t>
            </a:r>
            <a:r>
              <a:rPr lang="en-US" sz="2800" dirty="0">
                <a:latin typeface="Palatino Linotype" panose="02040502050505030304" pitchFamily="18" charset="0"/>
              </a:rPr>
              <a:t>over 65 and under 18 </a:t>
            </a:r>
          </a:p>
          <a:p>
            <a:r>
              <a:rPr lang="en-US" sz="2800" dirty="0">
                <a:latin typeface="Palatino Linotype" panose="02040502050505030304" pitchFamily="18" charset="0"/>
              </a:rPr>
              <a:t>populations have been on the rise in recent years, causing </a:t>
            </a:r>
            <a:r>
              <a:rPr lang="en-US" sz="2800" dirty="0" smtClean="0">
                <a:latin typeface="Palatino Linotype" panose="02040502050505030304" pitchFamily="18" charset="0"/>
              </a:rPr>
              <a:t>overcrowding </a:t>
            </a:r>
            <a:r>
              <a:rPr lang="en-US" sz="2800" dirty="0">
                <a:latin typeface="Palatino Linotype" panose="02040502050505030304" pitchFamily="18" charset="0"/>
              </a:rPr>
              <a:t>at the senior center and within the existing </a:t>
            </a:r>
            <a:r>
              <a:rPr lang="en-US" sz="2800" dirty="0" smtClean="0">
                <a:latin typeface="Palatino Linotype" panose="02040502050505030304" pitchFamily="18" charset="0"/>
              </a:rPr>
              <a:t>recreation </a:t>
            </a:r>
            <a:r>
              <a:rPr lang="en-US" sz="2800" dirty="0">
                <a:latin typeface="Palatino Linotype" panose="02040502050505030304" pitchFamily="18" charset="0"/>
              </a:rPr>
              <a:t>programs. </a:t>
            </a:r>
          </a:p>
        </p:txBody>
      </p:sp>
    </p:spTree>
    <p:extLst>
      <p:ext uri="{BB962C8B-B14F-4D97-AF65-F5344CB8AC3E}">
        <p14:creationId xmlns:p14="http://schemas.microsoft.com/office/powerpoint/2010/main" val="2696622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7162800" cy="3108543"/>
          </a:xfrm>
          <a:prstGeom prst="rect">
            <a:avLst/>
          </a:prstGeom>
        </p:spPr>
        <p:txBody>
          <a:bodyPr wrap="square">
            <a:spAutoFit/>
          </a:bodyPr>
          <a:lstStyle/>
          <a:p>
            <a:r>
              <a:rPr lang="en-US" sz="2800" dirty="0">
                <a:latin typeface="Palatino Linotype" panose="02040502050505030304" pitchFamily="18" charset="0"/>
              </a:rPr>
              <a:t>In 2009 the Town and their consultants </a:t>
            </a:r>
            <a:r>
              <a:rPr lang="en-US" sz="2800" dirty="0" smtClean="0">
                <a:latin typeface="Palatino Linotype" panose="02040502050505030304" pitchFamily="18" charset="0"/>
              </a:rPr>
              <a:t>produced </a:t>
            </a:r>
            <a:r>
              <a:rPr lang="en-US" sz="2800" dirty="0">
                <a:latin typeface="Palatino Linotype" panose="02040502050505030304" pitchFamily="18" charset="0"/>
              </a:rPr>
              <a:t>a report titled “Master Plan </a:t>
            </a:r>
            <a:r>
              <a:rPr lang="en-US" sz="2800" dirty="0" smtClean="0">
                <a:latin typeface="Palatino Linotype" panose="02040502050505030304" pitchFamily="18" charset="0"/>
              </a:rPr>
              <a:t>for </a:t>
            </a:r>
            <a:r>
              <a:rPr lang="en-US" sz="2800" dirty="0">
                <a:latin typeface="Palatino Linotype" panose="02040502050505030304" pitchFamily="18" charset="0"/>
              </a:rPr>
              <a:t>Improvements at Brush Mountain Park”. This plan </a:t>
            </a:r>
            <a:r>
              <a:rPr lang="en-US" sz="2800" dirty="0" smtClean="0">
                <a:latin typeface="Palatino Linotype" panose="02040502050505030304" pitchFamily="18" charset="0"/>
              </a:rPr>
              <a:t>established </a:t>
            </a:r>
            <a:r>
              <a:rPr lang="en-US" sz="2800" dirty="0">
                <a:latin typeface="Palatino Linotype" panose="02040502050505030304" pitchFamily="18" charset="0"/>
              </a:rPr>
              <a:t>Park improvement goals, and identified a </a:t>
            </a:r>
            <a:r>
              <a:rPr lang="en-US" sz="2800" dirty="0" smtClean="0">
                <a:latin typeface="Palatino Linotype" panose="02040502050505030304" pitchFamily="18" charset="0"/>
              </a:rPr>
              <a:t>need </a:t>
            </a:r>
            <a:r>
              <a:rPr lang="en-US" sz="2800" dirty="0">
                <a:latin typeface="Palatino Linotype" panose="02040502050505030304" pitchFamily="18" charset="0"/>
              </a:rPr>
              <a:t>and location for a proposed community/senior </a:t>
            </a:r>
          </a:p>
          <a:p>
            <a:r>
              <a:rPr lang="en-US" sz="2800" dirty="0">
                <a:latin typeface="Palatino Linotype" panose="02040502050505030304" pitchFamily="18" charset="0"/>
              </a:rPr>
              <a:t>center. </a:t>
            </a:r>
          </a:p>
        </p:txBody>
      </p:sp>
    </p:spTree>
    <p:extLst>
      <p:ext uri="{BB962C8B-B14F-4D97-AF65-F5344CB8AC3E}">
        <p14:creationId xmlns:p14="http://schemas.microsoft.com/office/powerpoint/2010/main" val="2633127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433" y="1676400"/>
            <a:ext cx="6553200" cy="1815882"/>
          </a:xfrm>
          <a:prstGeom prst="rect">
            <a:avLst/>
          </a:prstGeom>
        </p:spPr>
        <p:txBody>
          <a:bodyPr wrap="square">
            <a:spAutoFit/>
          </a:bodyPr>
          <a:lstStyle/>
          <a:p>
            <a:r>
              <a:rPr lang="en-US" sz="2800" dirty="0" smtClean="0">
                <a:latin typeface="Palatino Linotype" panose="02040502050505030304" pitchFamily="18" charset="0"/>
              </a:rPr>
              <a:t>Due  to </a:t>
            </a:r>
            <a:r>
              <a:rPr lang="en-US" sz="2800" dirty="0">
                <a:latin typeface="Palatino Linotype" panose="02040502050505030304" pitchFamily="18" charset="0"/>
              </a:rPr>
              <a:t>cost constraints, </a:t>
            </a:r>
            <a:r>
              <a:rPr lang="en-US" sz="2800" dirty="0" smtClean="0">
                <a:latin typeface="Palatino Linotype" panose="02040502050505030304" pitchFamily="18" charset="0"/>
              </a:rPr>
              <a:t>the Community/ Senior </a:t>
            </a:r>
            <a:r>
              <a:rPr lang="en-US" sz="2800" dirty="0">
                <a:latin typeface="Palatino Linotype" panose="02040502050505030304" pitchFamily="18" charset="0"/>
              </a:rPr>
              <a:t>Center was put </a:t>
            </a:r>
            <a:r>
              <a:rPr lang="en-US" sz="2800" dirty="0" smtClean="0">
                <a:latin typeface="Palatino Linotype" panose="02040502050505030304" pitchFamily="18" charset="0"/>
              </a:rPr>
              <a:t>on </a:t>
            </a:r>
            <a:r>
              <a:rPr lang="en-US" sz="2800" dirty="0">
                <a:latin typeface="Palatino Linotype" panose="02040502050505030304" pitchFamily="18" charset="0"/>
              </a:rPr>
              <a:t>hold and the Town chose to pursue park improvements </a:t>
            </a:r>
            <a:r>
              <a:rPr lang="en-US" sz="2800" dirty="0" smtClean="0">
                <a:latin typeface="Palatino Linotype" panose="02040502050505030304" pitchFamily="18" charset="0"/>
              </a:rPr>
              <a:t>over </a:t>
            </a:r>
            <a:r>
              <a:rPr lang="en-US" sz="2800" dirty="0">
                <a:latin typeface="Palatino Linotype" panose="02040502050505030304" pitchFamily="18" charset="0"/>
              </a:rPr>
              <a:t>a period of time. </a:t>
            </a:r>
          </a:p>
        </p:txBody>
      </p:sp>
    </p:spTree>
    <p:extLst>
      <p:ext uri="{BB962C8B-B14F-4D97-AF65-F5344CB8AC3E}">
        <p14:creationId xmlns:p14="http://schemas.microsoft.com/office/powerpoint/2010/main" val="318615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600200"/>
            <a:ext cx="6553200" cy="2677656"/>
          </a:xfrm>
          <a:prstGeom prst="rect">
            <a:avLst/>
          </a:prstGeom>
        </p:spPr>
        <p:txBody>
          <a:bodyPr wrap="square">
            <a:spAutoFit/>
          </a:bodyPr>
          <a:lstStyle/>
          <a:p>
            <a:r>
              <a:rPr lang="en-US" sz="2800" dirty="0">
                <a:latin typeface="Palatino Linotype" panose="02040502050505030304" pitchFamily="18" charset="0"/>
              </a:rPr>
              <a:t>In 2011 the Town </a:t>
            </a:r>
            <a:r>
              <a:rPr lang="en-US" sz="2800" dirty="0" smtClean="0">
                <a:latin typeface="Palatino Linotype" panose="02040502050505030304" pitchFamily="18" charset="0"/>
              </a:rPr>
              <a:t>Engineering Department </a:t>
            </a:r>
            <a:r>
              <a:rPr lang="en-US" sz="2800" dirty="0">
                <a:latin typeface="Palatino Linotype" panose="02040502050505030304" pitchFamily="18" charset="0"/>
              </a:rPr>
              <a:t>revisited the </a:t>
            </a:r>
            <a:r>
              <a:rPr lang="en-US" sz="2800" dirty="0" smtClean="0">
                <a:latin typeface="Palatino Linotype" panose="02040502050505030304" pitchFamily="18" charset="0"/>
              </a:rPr>
              <a:t>center </a:t>
            </a:r>
            <a:r>
              <a:rPr lang="en-US" sz="2800" dirty="0">
                <a:latin typeface="Palatino Linotype" panose="02040502050505030304" pitchFamily="18" charset="0"/>
              </a:rPr>
              <a:t>and the previous report. They created an interim </a:t>
            </a:r>
            <a:r>
              <a:rPr lang="en-US" sz="2800" dirty="0" smtClean="0">
                <a:latin typeface="Palatino Linotype" panose="02040502050505030304" pitchFamily="18" charset="0"/>
              </a:rPr>
              <a:t>program </a:t>
            </a:r>
            <a:r>
              <a:rPr lang="en-US" sz="2800" dirty="0">
                <a:latin typeface="Palatino Linotype" panose="02040502050505030304" pitchFamily="18" charset="0"/>
              </a:rPr>
              <a:t>and building layout, however it was not pursued </a:t>
            </a:r>
            <a:r>
              <a:rPr lang="en-US" sz="2800" dirty="0" smtClean="0">
                <a:latin typeface="Palatino Linotype" panose="02040502050505030304" pitchFamily="18" charset="0"/>
              </a:rPr>
              <a:t>by </a:t>
            </a:r>
            <a:r>
              <a:rPr lang="en-US" sz="2800" dirty="0">
                <a:latin typeface="Palatino Linotype" panose="02040502050505030304" pitchFamily="18" charset="0"/>
              </a:rPr>
              <a:t>the Town.</a:t>
            </a:r>
          </a:p>
        </p:txBody>
      </p:sp>
    </p:spTree>
    <p:extLst>
      <p:ext uri="{BB962C8B-B14F-4D97-AF65-F5344CB8AC3E}">
        <p14:creationId xmlns:p14="http://schemas.microsoft.com/office/powerpoint/2010/main" val="699444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71" y="762000"/>
            <a:ext cx="7467600" cy="3970318"/>
          </a:xfrm>
          <a:prstGeom prst="rect">
            <a:avLst/>
          </a:prstGeom>
          <a:noFill/>
        </p:spPr>
        <p:txBody>
          <a:bodyPr wrap="square" rtlCol="0">
            <a:spAutoFit/>
          </a:bodyPr>
          <a:lstStyle/>
          <a:p>
            <a:r>
              <a:rPr lang="en-US" sz="2800" dirty="0" smtClean="0">
                <a:latin typeface="Palatino Linotype" panose="02040502050505030304" pitchFamily="18" charset="0"/>
              </a:rPr>
              <a:t>2015</a:t>
            </a:r>
          </a:p>
          <a:p>
            <a:r>
              <a:rPr lang="en-US" sz="2800" dirty="0">
                <a:latin typeface="Palatino Linotype" panose="02040502050505030304" pitchFamily="18" charset="0"/>
              </a:rPr>
              <a:t>	</a:t>
            </a:r>
            <a:r>
              <a:rPr lang="en-US" sz="2800" dirty="0" smtClean="0">
                <a:latin typeface="Palatino Linotype" panose="02040502050505030304" pitchFamily="18" charset="0"/>
              </a:rPr>
              <a:t>Senior Services Task Force</a:t>
            </a:r>
          </a:p>
          <a:p>
            <a:r>
              <a:rPr lang="en-US" sz="2800" dirty="0">
                <a:latin typeface="Palatino Linotype" panose="02040502050505030304" pitchFamily="18" charset="0"/>
              </a:rPr>
              <a:t>	</a:t>
            </a:r>
            <a:r>
              <a:rPr lang="en-US" sz="2800" dirty="0" smtClean="0">
                <a:latin typeface="Palatino Linotype" panose="02040502050505030304" pitchFamily="18" charset="0"/>
              </a:rPr>
              <a:t>Recreation Commission</a:t>
            </a:r>
          </a:p>
          <a:p>
            <a:r>
              <a:rPr lang="en-US" sz="2800" dirty="0">
                <a:latin typeface="Palatino Linotype" panose="02040502050505030304" pitchFamily="18" charset="0"/>
              </a:rPr>
              <a:t>	</a:t>
            </a:r>
            <a:r>
              <a:rPr lang="en-US" sz="2800" dirty="0" smtClean="0">
                <a:latin typeface="Palatino Linotype" panose="02040502050505030304" pitchFamily="18" charset="0"/>
              </a:rPr>
              <a:t>Community Activity Center Task Force</a:t>
            </a:r>
          </a:p>
          <a:p>
            <a:endParaRPr lang="en-US" sz="2800" dirty="0" smtClean="0">
              <a:latin typeface="Palatino Linotype" panose="02040502050505030304" pitchFamily="18" charset="0"/>
            </a:endParaRPr>
          </a:p>
          <a:p>
            <a:r>
              <a:rPr lang="en-US" sz="2800" dirty="0" smtClean="0">
                <a:latin typeface="Palatino Linotype" panose="02040502050505030304" pitchFamily="18" charset="0"/>
              </a:rPr>
              <a:t>2016</a:t>
            </a:r>
          </a:p>
          <a:p>
            <a:r>
              <a:rPr lang="en-US" sz="2800" dirty="0">
                <a:latin typeface="Palatino Linotype" panose="02040502050505030304" pitchFamily="18" charset="0"/>
              </a:rPr>
              <a:t>	</a:t>
            </a:r>
            <a:r>
              <a:rPr lang="en-US" sz="2800" dirty="0" smtClean="0">
                <a:latin typeface="Palatino Linotype" panose="02040502050505030304" pitchFamily="18" charset="0"/>
              </a:rPr>
              <a:t>April – Architectural Report &amp; Proposal</a:t>
            </a:r>
          </a:p>
          <a:p>
            <a:r>
              <a:rPr lang="en-US" sz="2800" dirty="0">
                <a:latin typeface="Palatino Linotype" panose="02040502050505030304" pitchFamily="18" charset="0"/>
              </a:rPr>
              <a:t>	</a:t>
            </a:r>
            <a:r>
              <a:rPr lang="en-US" sz="2800" dirty="0" smtClean="0">
                <a:latin typeface="Palatino Linotype" panose="02040502050505030304" pitchFamily="18" charset="0"/>
              </a:rPr>
              <a:t>July – scientific poll of community</a:t>
            </a:r>
          </a:p>
          <a:p>
            <a:r>
              <a:rPr lang="en-US" sz="2800" dirty="0">
                <a:latin typeface="Palatino Linotype" panose="02040502050505030304" pitchFamily="18" charset="0"/>
              </a:rPr>
              <a:t>	</a:t>
            </a:r>
            <a:r>
              <a:rPr lang="en-US" sz="2800" dirty="0" smtClean="0">
                <a:latin typeface="Palatino Linotype" panose="02040502050505030304" pitchFamily="18" charset="0"/>
              </a:rPr>
              <a:t>September – referendum</a:t>
            </a:r>
            <a:r>
              <a:rPr lang="en-US" sz="2800" dirty="0" smtClean="0"/>
              <a:t>  </a:t>
            </a:r>
            <a:endParaRPr lang="en-US" sz="2800" dirty="0"/>
          </a:p>
        </p:txBody>
      </p:sp>
    </p:spTree>
    <p:extLst>
      <p:ext uri="{BB962C8B-B14F-4D97-AF65-F5344CB8AC3E}">
        <p14:creationId xmlns:p14="http://schemas.microsoft.com/office/powerpoint/2010/main" val="26359244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chardparkny.org/content/Generic/View/13:field=documents;/content/Documents/File/27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18457"/>
            <a:ext cx="723900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Sherry\AppData\Local\Microsoft\Windows\Temporary Internet Files\Content.IE5\A9J2WR8H\Collage_Recrea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042952"/>
            <a:ext cx="1524000" cy="93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0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0086" y="1295400"/>
            <a:ext cx="6629400" cy="2677656"/>
          </a:xfrm>
          <a:prstGeom prst="rect">
            <a:avLst/>
          </a:prstGeom>
        </p:spPr>
        <p:txBody>
          <a:bodyPr wrap="square">
            <a:spAutoFit/>
          </a:bodyPr>
          <a:lstStyle/>
          <a:p>
            <a:pPr lvl="0"/>
            <a:r>
              <a:rPr lang="en-US" sz="2800" b="1" dirty="0">
                <a:latin typeface="Algerian" panose="04020705040A02060702" pitchFamily="82" charset="0"/>
              </a:rPr>
              <a:t>Core area </a:t>
            </a:r>
            <a:r>
              <a:rPr lang="en-US" sz="2800" dirty="0">
                <a:latin typeface="Palatino Linotype" panose="02040502050505030304" pitchFamily="18" charset="0"/>
              </a:rPr>
              <a:t>which is centrally located and inclusive of an entry/reception area, shared office space for various departments and programs, a conference room, staff lounge, office storage, locker rooms and a family changing room.</a:t>
            </a:r>
          </a:p>
        </p:txBody>
      </p:sp>
    </p:spTree>
    <p:extLst>
      <p:ext uri="{BB962C8B-B14F-4D97-AF65-F5344CB8AC3E}">
        <p14:creationId xmlns:p14="http://schemas.microsoft.com/office/powerpoint/2010/main" val="659697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838200"/>
            <a:ext cx="6858000" cy="3970318"/>
          </a:xfrm>
          <a:prstGeom prst="rect">
            <a:avLst/>
          </a:prstGeom>
        </p:spPr>
        <p:txBody>
          <a:bodyPr wrap="square">
            <a:spAutoFit/>
          </a:bodyPr>
          <a:lstStyle/>
          <a:p>
            <a:pPr lvl="0"/>
            <a:r>
              <a:rPr lang="en-US" sz="2800" b="1" dirty="0">
                <a:latin typeface="Algerian" panose="04020705040A02060702" pitchFamily="82" charset="0"/>
              </a:rPr>
              <a:t>Community center </a:t>
            </a:r>
            <a:r>
              <a:rPr lang="en-US" sz="2800" dirty="0">
                <a:latin typeface="Palatino Linotype" panose="02040502050505030304" pitchFamily="18" charset="0"/>
              </a:rPr>
              <a:t>for communal activities for children, young adults and families. Included will be a multi-purpose flexible activity room (e.g., aerobics, dance, yoga, etc.), a flexible fitness or portable class room area, a flexible game and activities room (e.g., pool, ping pong, Wii, card tables, etc.), and a flexible and secure child watch space for toddlers. </a:t>
            </a:r>
          </a:p>
        </p:txBody>
      </p:sp>
    </p:spTree>
    <p:extLst>
      <p:ext uri="{BB962C8B-B14F-4D97-AF65-F5344CB8AC3E}">
        <p14:creationId xmlns:p14="http://schemas.microsoft.com/office/powerpoint/2010/main" val="723130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246</TotalTime>
  <Words>577</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sherry_m</dc:creator>
  <cp:lastModifiedBy>sherry_m</cp:lastModifiedBy>
  <cp:revision>17</cp:revision>
  <dcterms:created xsi:type="dcterms:W3CDTF">2016-11-02T17:06:29Z</dcterms:created>
  <dcterms:modified xsi:type="dcterms:W3CDTF">2019-06-24T17:09:14Z</dcterms:modified>
</cp:coreProperties>
</file>